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3" r:id="rId2"/>
    <p:sldId id="256" r:id="rId3"/>
    <p:sldId id="323" r:id="rId4"/>
    <p:sldId id="324" r:id="rId5"/>
    <p:sldId id="317" r:id="rId6"/>
    <p:sldId id="318" r:id="rId7"/>
    <p:sldId id="319" r:id="rId8"/>
    <p:sldId id="320" r:id="rId9"/>
    <p:sldId id="321" r:id="rId10"/>
    <p:sldId id="322" r:id="rId11"/>
    <p:sldId id="305" r:id="rId12"/>
    <p:sldId id="300" r:id="rId13"/>
    <p:sldId id="258" r:id="rId14"/>
    <p:sldId id="259" r:id="rId15"/>
    <p:sldId id="260" r:id="rId16"/>
    <p:sldId id="261" r:id="rId17"/>
    <p:sldId id="262" r:id="rId18"/>
    <p:sldId id="306" r:id="rId19"/>
    <p:sldId id="263" r:id="rId20"/>
    <p:sldId id="264" r:id="rId21"/>
    <p:sldId id="265" r:id="rId22"/>
    <p:sldId id="307" r:id="rId23"/>
    <p:sldId id="266" r:id="rId24"/>
    <p:sldId id="267" r:id="rId25"/>
    <p:sldId id="268" r:id="rId26"/>
    <p:sldId id="269" r:id="rId27"/>
    <p:sldId id="271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308" r:id="rId36"/>
    <p:sldId id="278" r:id="rId37"/>
    <p:sldId id="279" r:id="rId38"/>
    <p:sldId id="280" r:id="rId39"/>
    <p:sldId id="281" r:id="rId40"/>
    <p:sldId id="288" r:id="rId41"/>
    <p:sldId id="289" r:id="rId42"/>
    <p:sldId id="290" r:id="rId43"/>
    <p:sldId id="291" r:id="rId44"/>
    <p:sldId id="292" r:id="rId45"/>
    <p:sldId id="293" r:id="rId46"/>
    <p:sldId id="316" r:id="rId47"/>
    <p:sldId id="295" r:id="rId48"/>
    <p:sldId id="304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E224-9E65-4A3B-B4CC-441B0EC844E8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B5FC1-EB67-44B9-A2DA-DF71CBF9C6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76FA-B952-4BC6-BBCC-02156C0AD91E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7643-0705-485A-B96F-48DFD322F5AC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72E3-9587-43A9-A55E-6630028942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1538" y="1571612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中国</a:t>
            </a:r>
            <a:r>
              <a:rPr lang="zh-CN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古典占星术</a:t>
            </a:r>
            <a:r>
              <a:rPr lang="en-US" altLang="zh-CN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</a:br>
            <a:r>
              <a:rPr lang="zh-CN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七政四</a:t>
            </a:r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余基础课程</a:t>
            </a:r>
            <a:endParaRPr lang="zh-CN" altLang="en-US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628" y="457200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公共平台：紫苏的占星课堂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新浪微博：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@Hegelian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紫苏 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咨询微信：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952948439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42976" y="714356"/>
            <a:ext cx="714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地支，</a:t>
            </a:r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星座与</a:t>
            </a:r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24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节气</a:t>
            </a:r>
            <a:endParaRPr lang="zh-CN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58" y="2214554"/>
          <a:ext cx="8572564" cy="3246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  <a:gridCol w="659428"/>
              </a:tblGrid>
              <a:tr h="891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地支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寅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卯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辰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巳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午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未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申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酉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戌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亥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Calibri"/>
                          <a:ea typeface="宋体"/>
                          <a:cs typeface="Times New Roman"/>
                        </a:rPr>
                        <a:t>丑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1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节气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立春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雨水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惊蛰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春分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清明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谷雨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立夏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小满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芒种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夏至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小暑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大暑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立秋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处暑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白露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秋分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寒露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霜降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立冬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小雪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大雪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冬至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小寒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大寒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16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星座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射手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天蝎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天秤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处女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狮子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巨蟹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双子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金牛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白羊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双鱼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水瓶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摩羯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429551" cy="6215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7143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流年星象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5" name="图片 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786741" cy="614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流年星盘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第一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858180" cy="621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42" cy="62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214842" cy="40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00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357166"/>
            <a:ext cx="80010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 dirty="0" smtClean="0">
                <a:solidFill>
                  <a:srgbClr val="FF0000"/>
                </a:solidFill>
              </a:rPr>
              <a:t>本命星盘对比（流年不变）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r>
              <a:rPr lang="en-US" altLang="zh-CN" sz="2000" b="1" dirty="0" smtClean="0"/>
              <a:t>95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10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日 </a:t>
            </a:r>
            <a:r>
              <a:rPr lang="en-US" altLang="zh-CN" sz="2000" b="1" dirty="0" smtClean="0"/>
              <a:t>5:26</a:t>
            </a:r>
            <a:r>
              <a:rPr lang="zh-CN" altLang="en-US" sz="2000" b="1" dirty="0" smtClean="0"/>
              <a:t>分 </a:t>
            </a:r>
            <a:r>
              <a:rPr lang="en-US" altLang="zh-CN" sz="2000" b="1" dirty="0" smtClean="0"/>
              <a:t>@</a:t>
            </a:r>
            <a:r>
              <a:rPr lang="zh-CN" altLang="en-US" sz="2000" b="1" dirty="0" smtClean="0"/>
              <a:t>上海                         </a:t>
            </a:r>
            <a:r>
              <a:rPr lang="en-US" altLang="zh-CN" sz="2000" b="1" dirty="0" smtClean="0"/>
              <a:t>05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25</a:t>
            </a:r>
            <a:r>
              <a:rPr lang="zh-CN" altLang="en-US" sz="2000" b="1" dirty="0" smtClean="0"/>
              <a:t>日</a:t>
            </a:r>
            <a:r>
              <a:rPr lang="en-US" altLang="zh-CN" sz="2000" b="1" dirty="0" smtClean="0"/>
              <a:t>22:26</a:t>
            </a:r>
            <a:r>
              <a:rPr lang="zh-CN" altLang="en-US" sz="2000" b="1" dirty="0" smtClean="0"/>
              <a:t>分 </a:t>
            </a:r>
            <a:r>
              <a:rPr lang="en-US" altLang="zh-CN" sz="2000" b="1" dirty="0" smtClean="0"/>
              <a:t>@</a:t>
            </a:r>
            <a:r>
              <a:rPr lang="zh-CN" altLang="en-US" sz="2000" b="1" dirty="0" smtClean="0"/>
              <a:t>上海</a:t>
            </a:r>
            <a:endParaRPr lang="zh-CN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005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28775"/>
            <a:ext cx="4286248" cy="404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3582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u="sng" dirty="0" smtClean="0">
                <a:solidFill>
                  <a:srgbClr val="FF0000"/>
                </a:solidFill>
              </a:rPr>
              <a:t>流年星盘对比（本命不变）</a:t>
            </a:r>
            <a:endParaRPr lang="en-US" altLang="zh-CN" sz="2400" b="1" u="sng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15</a:t>
            </a:r>
            <a:r>
              <a:rPr lang="zh-CN" altLang="en-US" sz="2000" b="1" dirty="0" smtClean="0"/>
              <a:t>日 </a:t>
            </a:r>
            <a:r>
              <a:rPr lang="en-US" altLang="zh-CN" sz="2000" b="1" dirty="0" smtClean="0"/>
              <a:t>3:26</a:t>
            </a:r>
            <a:r>
              <a:rPr lang="zh-CN" altLang="en-US" sz="2000" b="1" dirty="0" smtClean="0"/>
              <a:t>分 </a:t>
            </a:r>
            <a:r>
              <a:rPr lang="en-US" altLang="zh-CN" sz="2000" b="1" dirty="0" smtClean="0"/>
              <a:t>@</a:t>
            </a:r>
            <a:r>
              <a:rPr lang="zh-CN" altLang="en-US" sz="2000" b="1" dirty="0" smtClean="0"/>
              <a:t>上海                         </a:t>
            </a:r>
            <a:r>
              <a:rPr lang="en-US" altLang="zh-CN" sz="2000" b="1" dirty="0" smtClean="0"/>
              <a:t>14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18</a:t>
            </a:r>
            <a:r>
              <a:rPr lang="zh-CN" altLang="en-US" sz="2000" b="1" dirty="0" smtClean="0"/>
              <a:t>日中午</a:t>
            </a:r>
            <a:r>
              <a:rPr lang="en-US" altLang="zh-CN" sz="2000" b="1" dirty="0" smtClean="0"/>
              <a:t>12:30</a:t>
            </a:r>
            <a:r>
              <a:rPr lang="zh-CN" altLang="en-US" sz="2000" b="1" dirty="0" smtClean="0"/>
              <a:t>分 </a:t>
            </a:r>
            <a:r>
              <a:rPr lang="en-US" altLang="zh-CN" sz="2000" b="1" dirty="0" smtClean="0"/>
              <a:t>@</a:t>
            </a:r>
            <a:r>
              <a:rPr lang="zh-CN" altLang="en-US" sz="2000" b="1" dirty="0" smtClean="0"/>
              <a:t>上海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1285860"/>
            <a:ext cx="857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命宫</a:t>
            </a:r>
            <a:r>
              <a:rPr lang="zh-CN" altLang="en-US" sz="2000" b="1" dirty="0" smtClean="0"/>
              <a:t>，是根据太阳的星座和出生时辰来定的。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首先要知道自己</a:t>
            </a:r>
            <a:r>
              <a:rPr lang="zh-CN" altLang="en-US" sz="2000" b="1" u="sng" dirty="0" smtClean="0">
                <a:solidFill>
                  <a:srgbClr val="00B050"/>
                </a:solidFill>
              </a:rPr>
              <a:t>阳历</a:t>
            </a:r>
            <a:r>
              <a:rPr lang="zh-CN" altLang="en-US" sz="2000" b="1" dirty="0" smtClean="0"/>
              <a:t>的出生年月日和时辰。（阴历和阳历的转化要一致）</a:t>
            </a:r>
            <a:endParaRPr lang="en-US" altLang="zh-CN" sz="2000" b="1" dirty="0" smtClean="0"/>
          </a:p>
          <a:p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太阳星座</a:t>
            </a:r>
            <a:r>
              <a:rPr lang="zh-CN" altLang="en-US" sz="2000" b="1" dirty="0" smtClean="0"/>
              <a:t>，我们日常所说的星座。根据月份和日期来定的。</a:t>
            </a:r>
          </a:p>
          <a:p>
            <a:endParaRPr lang="en-US" altLang="zh-CN" sz="2000" b="1" dirty="0" smtClean="0"/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时辰</a:t>
            </a:r>
            <a:r>
              <a:rPr lang="zh-CN" altLang="en-US" sz="2000" b="1" dirty="0" smtClean="0"/>
              <a:t>，中国古代把一天划分为</a:t>
            </a:r>
            <a:r>
              <a:rPr lang="en-US" sz="2000" b="1" dirty="0" smtClean="0"/>
              <a:t>12</a:t>
            </a:r>
            <a:r>
              <a:rPr lang="zh-CN" altLang="en-US" sz="2000" b="1" dirty="0" smtClean="0"/>
              <a:t>个时辰 并用</a:t>
            </a:r>
            <a:r>
              <a:rPr lang="en-US" altLang="zh-CN" sz="2000" b="1" dirty="0" smtClean="0"/>
              <a:t>12</a:t>
            </a:r>
            <a:r>
              <a:rPr lang="zh-CN" altLang="en-US" sz="2000" b="1" dirty="0" smtClean="0"/>
              <a:t>地支命名。分别是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zh-CN" altLang="en-US" sz="2000" b="1" dirty="0" smtClean="0"/>
              <a:t>子时：</a:t>
            </a:r>
            <a:r>
              <a:rPr lang="en-US" sz="2000" b="1" dirty="0" smtClean="0"/>
              <a:t>23--1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   </a:t>
            </a:r>
            <a:r>
              <a:rPr lang="zh-CN" altLang="en-US" sz="2000" b="1" dirty="0" smtClean="0"/>
              <a:t>丑时：</a:t>
            </a:r>
            <a:r>
              <a:rPr lang="en-US" sz="2000" b="1" dirty="0" smtClean="0"/>
              <a:t>1</a:t>
            </a:r>
            <a:r>
              <a:rPr lang="en-US" altLang="zh-CN" sz="2000" b="1" dirty="0" smtClean="0"/>
              <a:t>--</a:t>
            </a:r>
            <a:r>
              <a:rPr lang="en-US" sz="2000" b="1" dirty="0" smtClean="0"/>
              <a:t>3</a:t>
            </a:r>
            <a:r>
              <a:rPr lang="zh-CN" altLang="en-US" sz="2000" b="1" dirty="0" smtClean="0"/>
              <a:t>，       寅时：</a:t>
            </a:r>
            <a:r>
              <a:rPr lang="en-US" sz="2000" b="1" dirty="0" smtClean="0"/>
              <a:t>3--5</a:t>
            </a:r>
            <a:endParaRPr lang="zh-CN" altLang="en-US" sz="2000" b="1" dirty="0" smtClean="0"/>
          </a:p>
          <a:p>
            <a:r>
              <a:rPr lang="zh-CN" altLang="en-US" sz="2000" b="1" dirty="0" smtClean="0"/>
              <a:t>卯时：</a:t>
            </a:r>
            <a:r>
              <a:rPr lang="en-US" sz="2000" b="1" dirty="0" smtClean="0"/>
              <a:t>5—7</a:t>
            </a:r>
            <a:r>
              <a:rPr lang="zh-CN" altLang="en-US" sz="2000" b="1" dirty="0" smtClean="0"/>
              <a:t> ，   辰时：</a:t>
            </a:r>
            <a:r>
              <a:rPr lang="en-US" sz="2000" b="1" dirty="0" smtClean="0"/>
              <a:t>7--9</a:t>
            </a:r>
            <a:r>
              <a:rPr lang="zh-CN" altLang="en-US" sz="2000" b="1" dirty="0" smtClean="0"/>
              <a:t>，       巳时：</a:t>
            </a:r>
            <a:r>
              <a:rPr lang="en-US" sz="2000" b="1" dirty="0" smtClean="0"/>
              <a:t>9--11</a:t>
            </a:r>
            <a:endParaRPr lang="zh-CN" altLang="en-US" sz="2000" b="1" dirty="0" smtClean="0"/>
          </a:p>
          <a:p>
            <a:r>
              <a:rPr lang="zh-CN" altLang="en-US" sz="2000" b="1" dirty="0" smtClean="0"/>
              <a:t>午时：</a:t>
            </a:r>
            <a:r>
              <a:rPr lang="en-US" sz="2000" b="1" dirty="0" smtClean="0"/>
              <a:t>11—13</a:t>
            </a:r>
            <a:r>
              <a:rPr lang="zh-CN" altLang="en-US" sz="2000" b="1" dirty="0" smtClean="0"/>
              <a:t>，未时：</a:t>
            </a:r>
            <a:r>
              <a:rPr lang="en-US" sz="2000" b="1" dirty="0" smtClean="0"/>
              <a:t>13</a:t>
            </a:r>
            <a:r>
              <a:rPr lang="en-US" altLang="zh-CN" sz="2000" b="1" dirty="0" smtClean="0"/>
              <a:t>--</a:t>
            </a:r>
            <a:r>
              <a:rPr lang="en-US" sz="2000" b="1" dirty="0" smtClean="0"/>
              <a:t>15</a:t>
            </a:r>
            <a:r>
              <a:rPr lang="zh-CN" altLang="en-US" sz="2000" b="1" dirty="0" smtClean="0"/>
              <a:t>， 申时：</a:t>
            </a:r>
            <a:r>
              <a:rPr lang="en-US" sz="2000" b="1" dirty="0" smtClean="0"/>
              <a:t>15--17</a:t>
            </a:r>
            <a:endParaRPr lang="zh-CN" altLang="en-US" sz="2000" b="1" dirty="0" smtClean="0"/>
          </a:p>
          <a:p>
            <a:r>
              <a:rPr lang="zh-CN" altLang="en-US" sz="2000" b="1" dirty="0" smtClean="0"/>
              <a:t>酉时：</a:t>
            </a:r>
            <a:r>
              <a:rPr lang="en-US" sz="2000" b="1" dirty="0" smtClean="0"/>
              <a:t>17—19</a:t>
            </a:r>
            <a:r>
              <a:rPr lang="zh-CN" altLang="en-US" sz="2000" b="1" dirty="0" smtClean="0"/>
              <a:t>，戌时：</a:t>
            </a:r>
            <a:r>
              <a:rPr lang="en-US" sz="2000" b="1" dirty="0" smtClean="0"/>
              <a:t>19—21</a:t>
            </a:r>
            <a:r>
              <a:rPr lang="zh-CN" altLang="en-US" sz="2000" b="1" dirty="0" smtClean="0"/>
              <a:t>，亥时：</a:t>
            </a:r>
            <a:r>
              <a:rPr lang="en-US" sz="2000" b="1" dirty="0" smtClean="0"/>
              <a:t>21—23 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altLang="zh-CN" sz="2000" b="1" dirty="0" smtClean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74865" y="428604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七政如何定命宫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1285860"/>
            <a:ext cx="857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定命宫</a:t>
            </a:r>
            <a:r>
              <a:rPr lang="zh-CN" altLang="en-US" sz="2000" b="1" dirty="0" smtClean="0"/>
              <a:t>：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“以生时加太阳宫，顺数遇卯，即是命宫也”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果老星总</a:t>
            </a:r>
            <a:r>
              <a:rPr lang="en-US" altLang="zh-CN" sz="2000" b="1" dirty="0" smtClean="0"/>
              <a:t>》</a:t>
            </a:r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白话版本：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从出生时太阳所在的宫位，起数自己的出生时辰，顺时针，数到卯，到达的宫位，就是为命宫。</a:t>
            </a:r>
            <a:r>
              <a:rPr lang="zh-CN" altLang="en-US" sz="2000" dirty="0" smtClean="0"/>
              <a:t>   </a:t>
            </a:r>
            <a:r>
              <a:rPr lang="zh-CN" altLang="en-US" sz="2000" b="1" i="1" dirty="0" smtClean="0"/>
              <a:t>（卯时定命）</a:t>
            </a:r>
            <a:endParaRPr lang="en-US" altLang="zh-CN" sz="2000" b="1" i="1" dirty="0" smtClean="0"/>
          </a:p>
          <a:p>
            <a:endParaRPr lang="en-US" altLang="zh-CN" sz="2000" b="1" i="1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/>
              <a:t>太阳宫，太阳星座</a:t>
            </a: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/>
              <a:t>生时，出生时辰</a:t>
            </a: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000" dirty="0" smtClean="0"/>
              <a:t>卯，即卯时（</a:t>
            </a:r>
            <a:r>
              <a:rPr lang="en-US" altLang="zh-CN" sz="2000" dirty="0" smtClean="0"/>
              <a:t>5-7</a:t>
            </a:r>
            <a:r>
              <a:rPr lang="zh-CN" altLang="en-US" sz="2000" dirty="0" smtClean="0"/>
              <a:t>太阳升起的时间）</a:t>
            </a:r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00232" y="36253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七政如何定命宫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</a:rPr>
              <a:t>卯时定命   太阳在双鱼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上午</a:t>
            </a:r>
            <a:r>
              <a:rPr lang="en-US" sz="2000" b="1" dirty="0" smtClean="0"/>
              <a:t>4</a:t>
            </a:r>
            <a:r>
              <a:rPr lang="zh-CN" altLang="en-US" sz="2000" b="1" dirty="0" smtClean="0"/>
              <a:t>点</a:t>
            </a:r>
            <a:r>
              <a:rPr lang="en-US" sz="2000" b="1" dirty="0" smtClean="0"/>
              <a:t>30</a:t>
            </a:r>
            <a:r>
              <a:rPr lang="zh-CN" altLang="en-US" sz="2000" b="1" dirty="0" smtClean="0"/>
              <a:t>分生（寅时）                             下午</a:t>
            </a:r>
            <a:r>
              <a:rPr lang="en-US" altLang="zh-CN" sz="2000" b="1" dirty="0" smtClean="0"/>
              <a:t>16:30</a:t>
            </a:r>
            <a:r>
              <a:rPr lang="zh-CN" altLang="en-US" sz="2000" b="1" dirty="0" smtClean="0"/>
              <a:t>分（申时）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4211" name="Picture 3" descr="C:\Users\lenovo\AppData\Roaming\Tencent\Users\3305008247\QQ\WinTemp\RichOle\QVB~OOUGIZ8`V8%XF303)9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4643438" cy="5357851"/>
          </a:xfrm>
          <a:prstGeom prst="rect">
            <a:avLst/>
          </a:prstGeom>
          <a:noFill/>
        </p:spPr>
      </p:pic>
      <p:pic>
        <p:nvPicPr>
          <p:cNvPr id="94212" name="Picture 4" descr="C:\Users\lenovo\AppData\Roaming\Tencent\Users\3305008247\QQ\WinTemp\RichOle\66SA%NIR3T6HZ}LNN3EHZN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357686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488" y="428604"/>
            <a:ext cx="3071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 smtClean="0">
                <a:latin typeface="隶书" pitchFamily="49" charset="-122"/>
                <a:ea typeface="隶书" pitchFamily="49" charset="-122"/>
              </a:rPr>
              <a:t>第三课</a:t>
            </a:r>
            <a:endParaRPr lang="en-US" altLang="zh-CN" sz="6600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r>
              <a:rPr lang="zh-CN" altLang="en-US" dirty="0" smtClean="0"/>
              <a:t>地支、</a:t>
            </a:r>
            <a:r>
              <a:rPr lang="en-US" altLang="zh-CN" dirty="0" smtClean="0"/>
              <a:t>12</a:t>
            </a:r>
            <a:r>
              <a:rPr lang="zh-CN" altLang="en-US" dirty="0" smtClean="0"/>
              <a:t>星座、</a:t>
            </a:r>
            <a:r>
              <a:rPr lang="en-US" altLang="zh-CN" dirty="0" smtClean="0"/>
              <a:t>24</a:t>
            </a:r>
            <a:r>
              <a:rPr lang="zh-CN" altLang="en-US" dirty="0" smtClean="0"/>
              <a:t>节气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流</a:t>
            </a:r>
            <a:r>
              <a:rPr lang="zh-CN" altLang="en-US" dirty="0" smtClean="0"/>
              <a:t>年</a:t>
            </a:r>
            <a:r>
              <a:rPr lang="zh-CN" altLang="en-US" dirty="0" smtClean="0"/>
              <a:t>星象与本命星盘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如何</a:t>
            </a:r>
            <a:r>
              <a:rPr lang="zh-CN" altLang="en-US" dirty="0" smtClean="0"/>
              <a:t>定命宫</a:t>
            </a:r>
            <a:endParaRPr lang="en-US" altLang="zh-CN" dirty="0" smtClean="0"/>
          </a:p>
          <a:p>
            <a:r>
              <a:rPr lang="zh-CN" altLang="en-US" dirty="0" smtClean="0"/>
              <a:t>  *时辰（卯、寅、辰）</a:t>
            </a:r>
            <a:endParaRPr lang="en-US" altLang="zh-CN" dirty="0" smtClean="0"/>
          </a:p>
          <a:p>
            <a:r>
              <a:rPr lang="zh-CN" altLang="en-US" dirty="0" smtClean="0"/>
              <a:t>  *地区纬度</a:t>
            </a:r>
            <a:endParaRPr lang="en-US" altLang="zh-CN" dirty="0" smtClean="0"/>
          </a:p>
          <a:p>
            <a:r>
              <a:rPr lang="zh-CN" altLang="en-US" dirty="0" smtClean="0"/>
              <a:t>  *真太阳时是什么？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矫正</a:t>
            </a:r>
            <a:r>
              <a:rPr lang="zh-CN" altLang="en-US" dirty="0" smtClean="0"/>
              <a:t>命宫</a:t>
            </a:r>
            <a:endParaRPr lang="en-US" altLang="zh-CN" dirty="0" smtClean="0"/>
          </a:p>
          <a:p>
            <a:r>
              <a:rPr lang="zh-CN" altLang="en-US" dirty="0" smtClean="0"/>
              <a:t>  *敏感时间点</a:t>
            </a:r>
            <a:endParaRPr lang="en-US" altLang="zh-CN" dirty="0" smtClean="0"/>
          </a:p>
          <a:p>
            <a:r>
              <a:rPr lang="zh-CN" altLang="en-US" dirty="0" smtClean="0"/>
              <a:t>  *如何对比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200" b="1" dirty="0" smtClean="0">
                <a:solidFill>
                  <a:srgbClr val="FF0000"/>
                </a:solidFill>
              </a:rPr>
              <a:t>卯时定命（太阳在狮子）</a:t>
            </a:r>
            <a:r>
              <a:rPr lang="en-US" altLang="zh-CN" sz="2200" b="1" dirty="0" smtClean="0"/>
              <a:t/>
            </a:r>
            <a:br>
              <a:rPr lang="en-US" altLang="zh-CN" sz="2200" b="1" dirty="0" smtClean="0"/>
            </a:br>
            <a:r>
              <a:rPr lang="en-US" altLang="zh-CN" sz="2200" b="1" dirty="0" smtClean="0"/>
              <a:t/>
            </a:r>
            <a:br>
              <a:rPr lang="en-US" altLang="zh-CN" sz="2200" b="1" dirty="0" smtClean="0"/>
            </a:br>
            <a:r>
              <a:rPr lang="zh-CN" altLang="en-US" sz="2200" b="1" dirty="0" smtClean="0"/>
              <a:t>亥时生（</a:t>
            </a:r>
            <a:r>
              <a:rPr lang="en-US" altLang="zh-CN" sz="2200" b="1" dirty="0" smtClean="0"/>
              <a:t>21-23</a:t>
            </a:r>
            <a:r>
              <a:rPr lang="zh-CN" altLang="en-US" sz="2200" b="1" dirty="0" smtClean="0"/>
              <a:t>）                                           午时生（</a:t>
            </a:r>
            <a:r>
              <a:rPr lang="en-US" altLang="zh-CN" sz="2200" b="1" dirty="0" smtClean="0"/>
              <a:t>11-13</a:t>
            </a:r>
            <a:r>
              <a:rPr lang="zh-CN" altLang="en-US" sz="2200" b="1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14842" cy="487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1038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卯时定命，太阳天蝎（同一天）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5-7</a:t>
            </a:r>
            <a:r>
              <a:rPr lang="zh-CN" altLang="en-US" sz="2800" dirty="0" smtClean="0">
                <a:solidFill>
                  <a:srgbClr val="FF0000"/>
                </a:solidFill>
              </a:rPr>
              <a:t>点 卯时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4292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1038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卯时定命，太阳天蝎（同一天）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7-9</a:t>
            </a:r>
            <a:r>
              <a:rPr lang="zh-CN" altLang="en-US" sz="2800" dirty="0" smtClean="0">
                <a:solidFill>
                  <a:srgbClr val="FF0000"/>
                </a:solidFill>
              </a:rPr>
              <a:t>点 辰时  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1038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卯时定命，太阳天蝎（同一天） </a:t>
            </a:r>
            <a:r>
              <a:rPr lang="en-US" altLang="zh-CN" sz="2800" dirty="0" smtClean="0">
                <a:solidFill>
                  <a:srgbClr val="FF0000"/>
                </a:solidFill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9-11</a:t>
            </a:r>
            <a:r>
              <a:rPr lang="zh-CN" altLang="en-US" sz="2800" dirty="0" smtClean="0">
                <a:solidFill>
                  <a:srgbClr val="FF0000"/>
                </a:solidFill>
              </a:rPr>
              <a:t>点 巳时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11-13</a:t>
            </a:r>
            <a:r>
              <a:rPr lang="zh-CN" altLang="en-US" sz="2800" dirty="0" smtClean="0">
                <a:solidFill>
                  <a:srgbClr val="FF0000"/>
                </a:solidFill>
              </a:rPr>
              <a:t>点 午时 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41433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卯时定命，太阳天蝎（同一天） </a:t>
            </a:r>
            <a:r>
              <a:rPr lang="en-US" altLang="zh-CN" sz="2800" dirty="0" smtClean="0">
                <a:solidFill>
                  <a:srgbClr val="FF0000"/>
                </a:solidFill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en-US" altLang="zh-CN" sz="2800" dirty="0" smtClean="0">
                <a:solidFill>
                  <a:srgbClr val="FF0000"/>
                </a:solidFill>
              </a:rPr>
              <a:t>13-15</a:t>
            </a:r>
            <a:r>
              <a:rPr lang="zh-CN" altLang="en-US" sz="2800" dirty="0" smtClean="0">
                <a:solidFill>
                  <a:srgbClr val="FF0000"/>
                </a:solidFill>
              </a:rPr>
              <a:t>点 未时                      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15-17</a:t>
            </a:r>
            <a:r>
              <a:rPr lang="zh-CN" altLang="en-US" sz="2800" dirty="0" smtClean="0">
                <a:solidFill>
                  <a:srgbClr val="FF0000"/>
                </a:solidFill>
              </a:rPr>
              <a:t>点 申时 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卯时定命</a:t>
            </a:r>
            <a:r>
              <a:rPr lang="en-US" altLang="zh-CN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同一天不同时辰出生 命宫不同</a:t>
            </a:r>
            <a:endParaRPr lang="zh-CN" altLang="en-US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/>
              <a:t>星汉灿烂</a:t>
            </a:r>
            <a:r>
              <a:rPr lang="en-US" altLang="zh-CN" dirty="0" smtClean="0"/>
              <a:t>--</a:t>
            </a:r>
            <a:r>
              <a:rPr lang="zh-CN" altLang="en-US" dirty="0" smtClean="0"/>
              <a:t>紫苏的占星课堂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07183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chemeClr val="accent1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rPr>
              <a:t>卯时定命、寅时定命、辰时定命</a:t>
            </a:r>
            <a:endParaRPr lang="zh-CN" altLang="en-US" b="1" u="sng" dirty="0">
              <a:solidFill>
                <a:schemeClr val="accent1">
                  <a:lumMod val="75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大部分中低纬度地区是以卯时定命宫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部分高纬地区是以</a:t>
            </a:r>
            <a:r>
              <a:rPr lang="zh-CN" altLang="en-US" b="1" dirty="0" smtClean="0">
                <a:solidFill>
                  <a:srgbClr val="FF0000"/>
                </a:solidFill>
              </a:rPr>
              <a:t>寅时（</a:t>
            </a:r>
            <a:r>
              <a:rPr lang="en-US" altLang="zh-CN" b="1" dirty="0" smtClean="0">
                <a:solidFill>
                  <a:srgbClr val="FF0000"/>
                </a:solidFill>
              </a:rPr>
              <a:t>3-5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 smtClean="0"/>
              <a:t>或者</a:t>
            </a:r>
            <a:r>
              <a:rPr lang="zh-CN" altLang="en-US" b="1" dirty="0" smtClean="0">
                <a:solidFill>
                  <a:srgbClr val="FF0000"/>
                </a:solidFill>
              </a:rPr>
              <a:t>辰时（</a:t>
            </a:r>
            <a:r>
              <a:rPr lang="en-US" altLang="zh-CN" b="1" dirty="0" smtClean="0">
                <a:solidFill>
                  <a:srgbClr val="FF0000"/>
                </a:solidFill>
              </a:rPr>
              <a:t>7-9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zh-CN" altLang="en-US" b="1" dirty="0" smtClean="0"/>
              <a:t>定命宫。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如何确定是寅时、卯时、辰时定命呢？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真太阳时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   </a:t>
            </a:r>
            <a:r>
              <a:rPr lang="zh-CN" altLang="en-US" dirty="0" smtClean="0"/>
              <a:t>微信</a:t>
            </a:r>
            <a:r>
              <a:rPr lang="en-US" altLang="zh-CN" dirty="0" smtClean="0"/>
              <a:t>:952948439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7572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u="sng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卯时定命：</a:t>
            </a:r>
            <a:endParaRPr lang="en-US" altLang="zh-CN" sz="3600" b="1" u="sng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以太阳所在宫位起生时，顺时针数到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卯</a:t>
            </a:r>
            <a:r>
              <a:rPr lang="zh-CN" altLang="en-US" sz="2400" b="1" dirty="0" smtClean="0"/>
              <a:t>，即为命宫。</a:t>
            </a:r>
            <a:endParaRPr lang="en-US" altLang="zh-CN" sz="2400" b="1" dirty="0" smtClean="0"/>
          </a:p>
          <a:p>
            <a:endParaRPr lang="en-US" altLang="zh-CN" sz="2400" dirty="0" smtClean="0"/>
          </a:p>
          <a:p>
            <a:r>
              <a:rPr lang="zh-CN" altLang="en-US" sz="3600" b="1" u="sng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寅时定命：</a:t>
            </a:r>
            <a:endParaRPr lang="en-US" altLang="zh-CN" sz="3600" b="1" u="sng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以太阳所在宫位起生时，顺时针数到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寅</a:t>
            </a:r>
            <a:r>
              <a:rPr lang="zh-CN" altLang="en-US" sz="2400" b="1" dirty="0" smtClean="0"/>
              <a:t>，即为命宫。</a:t>
            </a:r>
            <a:endParaRPr lang="en-US" altLang="zh-CN" sz="2400" b="1" dirty="0" smtClean="0"/>
          </a:p>
          <a:p>
            <a:endParaRPr lang="en-US" altLang="zh-CN" sz="2400" dirty="0" smtClean="0"/>
          </a:p>
          <a:p>
            <a:r>
              <a:rPr lang="zh-CN" altLang="en-US" sz="3600" b="1" u="sng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辰时定命：</a:t>
            </a:r>
            <a:endParaRPr lang="en-US" altLang="zh-CN" sz="3600" b="1" u="sng" dirty="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以太阳所在宫位起生时，顺时针数到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辰</a:t>
            </a:r>
            <a:r>
              <a:rPr lang="zh-CN" altLang="en-US" sz="2400" b="1" dirty="0" smtClean="0"/>
              <a:t>，即为命宫。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   </a:t>
            </a:r>
            <a:r>
              <a:rPr lang="zh-CN" altLang="en-US" dirty="0" smtClean="0"/>
              <a:t>微信</a:t>
            </a:r>
            <a:r>
              <a:rPr lang="en-US" altLang="zh-CN" dirty="0" smtClean="0"/>
              <a:t>:952948439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92867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真太阳时（当地日出时间）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   </a:t>
            </a:r>
            <a:r>
              <a:rPr lang="zh-CN" altLang="en-US" dirty="0" smtClean="0"/>
              <a:t>微信</a:t>
            </a:r>
            <a:r>
              <a:rPr lang="en-US" altLang="zh-CN" dirty="0" smtClean="0"/>
              <a:t>:952948439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92867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7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日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8:02 @</a:t>
            </a:r>
            <a:r>
              <a:rPr lang="zh-CN" altLang="en-US" sz="2400" b="1" dirty="0" smtClean="0"/>
              <a:t>北京</a:t>
            </a:r>
            <a:endParaRPr lang="zh-CN" altLang="en-US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84296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357158" y="2714620"/>
            <a:ext cx="2659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寅时定命</a:t>
            </a:r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问题解答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66479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，三方成局什么条件下成立？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金局，巳酉丑，见金星</a:t>
            </a:r>
            <a:endParaRPr lang="en-US" altLang="zh-CN" dirty="0" smtClean="0"/>
          </a:p>
          <a:p>
            <a:r>
              <a:rPr lang="zh-CN" altLang="en-US" dirty="0" smtClean="0"/>
              <a:t>水</a:t>
            </a:r>
            <a:r>
              <a:rPr lang="zh-CN" altLang="en-US" dirty="0" smtClean="0"/>
              <a:t>局，申子辰，见水星</a:t>
            </a:r>
            <a:endParaRPr lang="en-US" altLang="zh-CN" dirty="0" smtClean="0"/>
          </a:p>
          <a:p>
            <a:r>
              <a:rPr lang="zh-CN" altLang="en-US" dirty="0" smtClean="0"/>
              <a:t>木</a:t>
            </a:r>
            <a:r>
              <a:rPr lang="zh-CN" altLang="en-US" dirty="0" smtClean="0"/>
              <a:t>局，亥卯未，见木星</a:t>
            </a:r>
            <a:endParaRPr lang="en-US" altLang="zh-CN" dirty="0" smtClean="0"/>
          </a:p>
          <a:p>
            <a:r>
              <a:rPr lang="zh-CN" altLang="en-US" dirty="0" smtClean="0"/>
              <a:t>火局，寅午戌，见火星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，星落宫，见其他星，怎么看？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星与星之间的关系先看，星与星之间的关系是平等的，</a:t>
            </a:r>
            <a:endParaRPr lang="en-US" altLang="zh-CN" dirty="0" smtClean="0"/>
          </a:p>
          <a:p>
            <a:r>
              <a:rPr lang="zh-CN" altLang="en-US" dirty="0" smtClean="0"/>
              <a:t>其次再看星与宫之间的关系。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，月亮合紫炁，三方见计都，就不受计都影响了吗？（案例）</a:t>
            </a:r>
            <a:endParaRPr lang="en-US" altLang="zh-CN" dirty="0" smtClean="0"/>
          </a:p>
          <a:p>
            <a:r>
              <a:rPr lang="zh-CN" altLang="en-US" dirty="0" smtClean="0"/>
              <a:t>相合的星体关系更紧密</a:t>
            </a:r>
            <a:endParaRPr lang="en-US" altLang="zh-CN" dirty="0" smtClean="0"/>
          </a:p>
          <a:p>
            <a:r>
              <a:rPr lang="zh-CN" altLang="en-US" dirty="0" smtClean="0"/>
              <a:t>（关于月亮的属性，它会吸收来自紫炁的能量，自然不怕计都）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92867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12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日 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8:02 @</a:t>
            </a:r>
            <a:r>
              <a:rPr lang="zh-CN" altLang="en-US" sz="2400" b="1" dirty="0" smtClean="0"/>
              <a:t>北京</a:t>
            </a:r>
            <a:endParaRPr lang="zh-CN" alt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4"/>
            <a:ext cx="82153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42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642910" y="2857496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辰</a:t>
            </a:r>
            <a:r>
              <a:rPr lang="zh-CN" alt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时定命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4" name="Picture 1" descr="C:\Users\lenovo\AppData\Roaming\Tencent\Users\3305008247\QQ\WinTemp\RichOle\[SCJ7565~(LE2AYK25VZM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62" cy="2071702"/>
          </a:xfrm>
          <a:prstGeom prst="rect">
            <a:avLst/>
          </a:prstGeom>
          <a:noFill/>
        </p:spPr>
      </p:pic>
      <p:pic>
        <p:nvPicPr>
          <p:cNvPr id="90113" name="Picture 1" descr="C:\Users\lenovo\AppData\Roaming\Tencent\Users\3305008247\QQ\WinTemp\RichOle\{89BINYXC52UPWIEW2LNIG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5143536" cy="442915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85720" y="2786058"/>
            <a:ext cx="25003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卯与寅</a:t>
            </a:r>
            <a:endParaRPr lang="en-US" altLang="zh-C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（卯）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85720" y="2786058"/>
            <a:ext cx="25003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卯与寅</a:t>
            </a:r>
            <a:endParaRPr lang="en-US" altLang="zh-C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（寅）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Users\lenovo\AppData\Roaming\Tencent\Users\3305008247\QQ\WinTemp\RichOle\O4OEGU14)R00T8{~}[0@9J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71678"/>
            <a:ext cx="4786346" cy="427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285720" y="2786058"/>
            <a:ext cx="25003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卯与辰</a:t>
            </a:r>
            <a:endParaRPr lang="en-US" altLang="zh-C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（卯）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5" name="Picture 1" descr="C:\Users\lenovo\AppData\Roaming\Tencent\Users\3305008247\QQ\WinTemp\RichOle\ONG5SE{`@PP}JA1E@VIOA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</p:spPr>
      </p:pic>
      <p:pic>
        <p:nvPicPr>
          <p:cNvPr id="9" name="Picture 2" descr="C:\Users\lenovo\AppData\Roaming\Tencent\Users\3305008247\QQ\WinTemp\RichOle\58]F2DX5NX$}Z}7SDS(W5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4714908" cy="378621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85720" y="2786058"/>
            <a:ext cx="25003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卯与辰</a:t>
            </a:r>
            <a:endParaRPr lang="en-US" altLang="zh-C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（辰）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858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77153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1868" y="35716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地点重要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6000792"/>
          </a:xfrm>
        </p:spPr>
        <p:txBody>
          <a:bodyPr/>
          <a:lstStyle/>
          <a:p>
            <a:pPr algn="ctr">
              <a:buNone/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定命宫注意事项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时辰的两栖，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4:55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-5:05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之间（寅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卯）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6:55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分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-7:05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之间（卯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—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辰）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容易出现误差。软件排的未必符合实际情况。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越往南，出现寅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辰，定时的机会就越小，高纬度地区常见。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，夏令时（软件自动减去夏令时）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，如何选择？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两个有可能性的命宫个性 与本人的对比。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职业、家庭、子女的情况 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要去跟当事人核对过去一年发生的事情  确保命宫准确。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3" name="Picture 1" descr="C:\Users\lenovo\AppData\Roaming\Tencent\Users\3305008247\QQ\WinTemp\RichOle\58DD`X[QLZO883U[2BR%EX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44907" cy="328614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57224" y="1000108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3200" b="1" dirty="0" smtClean="0">
                <a:latin typeface="隶书" pitchFamily="49" charset="-122"/>
                <a:ea typeface="隶书" pitchFamily="49" charset="-122"/>
              </a:rPr>
              <a:t>夏令时（软件自动减去夏令时）</a:t>
            </a:r>
            <a:endParaRPr lang="zh-CN" altLang="en-US" sz="32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2868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148654" cy="40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7224" y="142852"/>
            <a:ext cx="72152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隶书" pitchFamily="49" charset="-122"/>
                <a:ea typeface="隶书" pitchFamily="49" charset="-122"/>
              </a:rPr>
              <a:t>落实星盘</a:t>
            </a:r>
            <a:endParaRPr lang="en-US" altLang="zh-CN" sz="3600" cap="none" spc="0" dirty="0" smtClean="0">
              <a:ln w="10541" cmpd="sng">
                <a:solidFill>
                  <a:schemeClr val="tx1"/>
                </a:solidFill>
                <a:prstDash val="solid"/>
              </a:ln>
              <a:effectLst/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2400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+mj-ea"/>
                <a:ea typeface="+mj-ea"/>
              </a:rPr>
              <a:t>即使时间没有问题 仍然要核对实际情况</a:t>
            </a:r>
            <a:endParaRPr lang="en-US" altLang="zh-CN" sz="2400" cap="none" spc="0" dirty="0" smtClean="0">
              <a:ln w="10541" cmpd="sng">
                <a:solidFill>
                  <a:schemeClr val="tx1"/>
                </a:solidFill>
                <a:prstDash val="solid"/>
              </a:ln>
              <a:effectLst/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04917"/>
            <a:ext cx="6715172" cy="522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95980"/>
            <a:ext cx="6577410" cy="559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问题</a:t>
            </a:r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</a:rPr>
              <a:t>案例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348" y="500042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隶书" pitchFamily="49" charset="-122"/>
                <a:ea typeface="隶书" pitchFamily="49" charset="-122"/>
              </a:rPr>
              <a:t>命宫和命度</a:t>
            </a:r>
            <a:endParaRPr lang="zh-CN" altLang="en-US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643050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，命宫和命度分别是后天</a:t>
            </a:r>
            <a:r>
              <a:rPr lang="en-US" altLang="zh-CN" sz="2400" b="1" dirty="0" smtClean="0"/>
              <a:t>12</a:t>
            </a:r>
            <a:r>
              <a:rPr lang="zh-CN" altLang="en-US" sz="2400" b="1" dirty="0" smtClean="0"/>
              <a:t>宫跟</a:t>
            </a:r>
            <a:r>
              <a:rPr lang="en-US" altLang="zh-CN" sz="2400" b="1" dirty="0" smtClean="0"/>
              <a:t>28</a:t>
            </a:r>
            <a:r>
              <a:rPr lang="zh-CN" altLang="en-US" sz="2400" b="1" dirty="0" smtClean="0"/>
              <a:t>星宿两个体系，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</a:t>
            </a:r>
            <a:r>
              <a:rPr lang="zh-CN" altLang="en-US" sz="2400" b="1" dirty="0" smtClean="0"/>
              <a:t>他们之间没 有必然联系。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，五行生克存在，会造成他们之间产生生克制化，          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    对人产生影响。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，命宫代表一个人的外在，与人相处、和社会连接的一面。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，命度代表一个人的内心状态，自己独处时的样子，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</a:t>
            </a:r>
            <a:r>
              <a:rPr lang="zh-CN" altLang="en-US" sz="2400" b="1" dirty="0" smtClean="0"/>
              <a:t>和真正的喜好厌恶。</a:t>
            </a:r>
            <a:endParaRPr lang="en-US" altLang="zh-CN" sz="2400" b="1" dirty="0" smtClean="0"/>
          </a:p>
          <a:p>
            <a:r>
              <a:rPr lang="en-US" altLang="zh-CN" sz="2400" dirty="0" smtClean="0"/>
              <a:t>   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0034" y="2500306"/>
            <a:ext cx="184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内水外火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857232"/>
            <a:ext cx="5357850" cy="50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54292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71472" y="2428868"/>
            <a:ext cx="184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内火外火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542928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71472" y="2428868"/>
            <a:ext cx="184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内木外火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571504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00034" y="2500306"/>
            <a:ext cx="184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内土外火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58579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00034" y="2500306"/>
            <a:ext cx="184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内金外</a:t>
            </a:r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火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endParaRPr lang="zh-CN" altLang="en-US" dirty="0"/>
          </a:p>
        </p:txBody>
      </p:sp>
      <p:pic>
        <p:nvPicPr>
          <p:cNvPr id="4" name="图片 3" descr="案例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80786"/>
            <a:ext cx="6643734" cy="517717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14546" y="114298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隶书" pitchFamily="49" charset="-122"/>
                <a:ea typeface="隶书" pitchFamily="49" charset="-122"/>
              </a:rPr>
              <a:t>作业</a:t>
            </a:r>
            <a:endParaRPr lang="en-US" altLang="zh-CN" sz="6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35743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，根据自己出生时间和出生地，排出自己的命盘，</a:t>
            </a:r>
            <a:endParaRPr lang="en-US" altLang="zh-CN" sz="2400" dirty="0" smtClean="0"/>
          </a:p>
          <a:p>
            <a:r>
              <a:rPr lang="zh-CN" altLang="en-US" sz="2400" dirty="0" smtClean="0"/>
              <a:t>       了解是卯时、寅时还是辰时定命？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，对比自己的命度与命宫的关系，</a:t>
            </a:r>
            <a:endParaRPr lang="en-US" altLang="zh-CN" sz="2400" dirty="0" smtClean="0"/>
          </a:p>
          <a:p>
            <a:r>
              <a:rPr lang="en-US" altLang="zh-CN" sz="2400" dirty="0" smtClean="0"/>
              <a:t>       </a:t>
            </a:r>
            <a:r>
              <a:rPr lang="zh-CN" altLang="en-US" sz="2400" dirty="0" smtClean="0"/>
              <a:t>初步探索自己是一个怎  样的人。</a:t>
            </a:r>
            <a:endParaRPr lang="en-US" altLang="zh-CN" sz="2400" dirty="0" smtClean="0"/>
          </a:p>
          <a:p>
            <a:r>
              <a:rPr lang="en-US" altLang="zh-CN" sz="2400" dirty="0" smtClean="0"/>
              <a:t>       </a:t>
            </a:r>
            <a:r>
              <a:rPr lang="zh-CN" altLang="en-US" sz="2400" dirty="0" smtClean="0"/>
              <a:t>内外一致？内强外弱？内弱外强？还是内强外强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，尝试核对星盘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14876" y="471488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公共平台：紫苏的占星课堂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新浪微博：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@Hegelian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紫苏 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咨询微信：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952948439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28596" y="1357298"/>
            <a:ext cx="82296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itchFamily="2" charset="-122"/>
                <a:ea typeface="华文隶书" pitchFamily="2" charset="-122"/>
                <a:cs typeface="+mj-cs"/>
              </a:rPr>
              <a:t>谢谢大家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itchFamily="2" charset="-122"/>
              <a:ea typeface="华文隶书" pitchFamily="2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07180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04"/>
            <a:ext cx="50720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71604" y="428604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星座和地支的关系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42844" y="1643051"/>
          <a:ext cx="8858315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087"/>
                <a:gridCol w="63072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81409"/>
                <a:gridCol w="648435"/>
                <a:gridCol w="714383"/>
              </a:tblGrid>
              <a:tr h="901452">
                <a:tc>
                  <a:txBody>
                    <a:bodyPr/>
                    <a:lstStyle/>
                    <a:p>
                      <a:pPr indent="171450"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latin typeface="Calibri"/>
                          <a:ea typeface="宋体"/>
                          <a:cs typeface="Times New Roman"/>
                        </a:rPr>
                        <a:t>星    座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白</a:t>
                      </a:r>
                      <a:endParaRPr lang="en-US" altLang="zh-CN" sz="2400" b="1" kern="100" dirty="0" smtClean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羊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金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牛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双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巨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蟹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狮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处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女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天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秤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天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蝎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射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手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摩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羯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水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瓶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双</a:t>
                      </a:r>
                      <a:endParaRPr lang="en-US" altLang="zh-CN" sz="240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Calibri"/>
                          <a:ea typeface="宋体"/>
                          <a:cs typeface="Times New Roman"/>
                        </a:rPr>
                        <a:t>鱼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年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太岁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戌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狗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酉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鸡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猴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未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羊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午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马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蛇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辰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龙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卯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兔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寅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虎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丑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牛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en-US" altLang="zh-CN" sz="1800" b="1" kern="100" dirty="0" smtClean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鼠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亥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猪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戌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酉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未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午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辰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卯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寅</a:t>
                      </a:r>
                      <a:endParaRPr lang="en-US" altLang="zh-CN" sz="1800" b="1" kern="100" dirty="0" smtClean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丑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亥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时辰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戌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21 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酉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19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17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未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午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巳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altLang="en-US" sz="1800" b="1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辰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altLang="en-US" sz="1800" b="1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9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卯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altLang="en-US" sz="1800" b="1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7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寅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altLang="en-US" sz="1800" b="1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5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丑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altLang="en-US" sz="1800" b="1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en-US" altLang="zh-CN" sz="1800" b="1" kern="100" dirty="0" smtClean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en-US" sz="1800" b="1" kern="100" dirty="0" smtClean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亥</a:t>
                      </a:r>
                      <a:endParaRPr lang="en-US" altLang="zh-CN" sz="18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 smtClean="0">
                          <a:latin typeface="Calibri"/>
                          <a:ea typeface="宋体"/>
                          <a:cs typeface="Times New Roman"/>
                        </a:rPr>
                        <a:t>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 smtClean="0">
                          <a:latin typeface="+mn-lt"/>
                          <a:ea typeface="+mn-ea"/>
                          <a:cs typeface="Times New Roman"/>
                        </a:rPr>
                        <a:t>|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23</a:t>
                      </a:r>
                      <a:endParaRPr lang="zh-CN" sz="1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42976" y="714356"/>
            <a:ext cx="714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地支与</a:t>
            </a:r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星座</a:t>
            </a:r>
            <a:endParaRPr lang="zh-CN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09627" y="3571877"/>
          <a:ext cx="7691463" cy="14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</a:tblGrid>
              <a:tr h="14287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星座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射</a:t>
                      </a: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手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天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蝎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天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秤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处女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狮</a:t>
                      </a: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巨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蟹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双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子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金牛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白羊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双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鱼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水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瓶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latin typeface="Calibri"/>
                          <a:ea typeface="宋体"/>
                          <a:cs typeface="Times New Roman"/>
                        </a:rPr>
                        <a:t>摩</a:t>
                      </a:r>
                      <a:r>
                        <a:rPr lang="zh-CN" sz="2400" b="1" kern="100" dirty="0">
                          <a:latin typeface="Calibri"/>
                          <a:ea typeface="宋体"/>
                          <a:cs typeface="Times New Roman"/>
                        </a:rPr>
                        <a:t>羯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85786" y="2517522"/>
          <a:ext cx="7691463" cy="10543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  <a:gridCol w="591651"/>
              </a:tblGrid>
              <a:tr h="1054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/>
                        <a:t>地支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寅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卯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辰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巳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午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未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申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酉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 smtClean="0"/>
                        <a:t>戌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亥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子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/>
                        <a:t>丑</a:t>
                      </a:r>
                      <a:endParaRPr lang="zh-CN" sz="2400" kern="100" dirty="0">
                        <a:solidFill>
                          <a:schemeClr val="bg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5"/>
            <a:ext cx="850112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071538" y="357166"/>
            <a:ext cx="7143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地支与</a:t>
            </a:r>
            <a:r>
              <a:rPr lang="en-US" altLang="zh-C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24</a:t>
            </a:r>
            <a:r>
              <a:rPr lang="zh-CN" alt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节气</a:t>
            </a:r>
            <a:endParaRPr lang="zh-CN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1428736"/>
            <a:ext cx="71438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古人根据太阳的运行规律制定了节气</a:t>
            </a:r>
            <a:endParaRPr lang="en-US" altLang="zh-CN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一个节气</a:t>
            </a:r>
            <a:r>
              <a:rPr lang="en-US" altLang="zh-CN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天；两个节气划分为一个月</a:t>
            </a:r>
            <a:endParaRPr lang="en-US" altLang="zh-CN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一年中有</a:t>
            </a:r>
            <a:r>
              <a:rPr lang="en-US" altLang="zh-CN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个节气恰好划分为</a:t>
            </a:r>
            <a:r>
              <a:rPr lang="en-US" altLang="zh-CN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个月</a:t>
            </a:r>
            <a:endParaRPr lang="en-US" altLang="zh-CN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对应天干地支纪年法里的</a:t>
            </a:r>
            <a:r>
              <a:rPr lang="en-US" altLang="zh-CN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地支，就形成了地支月。</a:t>
            </a:r>
            <a:endParaRPr lang="en-US" altLang="zh-CN" sz="2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salon1\黄道12宫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85794"/>
            <a:ext cx="6072230" cy="5429288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1714488"/>
            <a:ext cx="178591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①中国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古人是根据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节气划分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的黄道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12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宫。</a:t>
            </a:r>
            <a:endParaRPr lang="en-US" altLang="zh-CN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②节气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是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根据太阳的运行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制定的</a:t>
            </a:r>
            <a:r>
              <a:rPr lang="zh-CN" altLang="en-US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，</a:t>
            </a:r>
            <a:r>
              <a:rPr lang="en-US" altLang="zh-CN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24</a:t>
            </a:r>
            <a:r>
              <a:rPr lang="zh-CN" altLang="en-US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节气是太阳历。</a:t>
            </a:r>
            <a:endParaRPr lang="en-US" altLang="zh-CN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③这种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划分方式，恰好与依据太阳空间移动划分的西方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12</a:t>
            </a:r>
            <a:r>
              <a:rPr lang="zh-CN" altLang="en-US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cs typeface="宋体" pitchFamily="2" charset="-122"/>
              </a:rPr>
              <a:t>星座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楷体" pitchFamily="2" charset="-122"/>
                <a:ea typeface="华文楷体" pitchFamily="2" charset="-122"/>
                <a:cs typeface="宋体" pitchFamily="2" charset="-122"/>
              </a:rPr>
              <a:t>时间一致。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/>
              <a:t>星汉灿烂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紫苏的占星课堂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1642</Words>
  <Application>Microsoft Office PowerPoint</Application>
  <PresentationFormat>全屏显示(4:3)</PresentationFormat>
  <Paragraphs>439</Paragraphs>
  <Slides>48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</vt:lpstr>
      <vt:lpstr>幻灯片 1</vt:lpstr>
      <vt:lpstr>幻灯片 2</vt:lpstr>
      <vt:lpstr>问题解答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卯时定命   太阳在双鱼  上午4点30分生（寅时）                             下午16:30分（申时） </vt:lpstr>
      <vt:lpstr>卯时定命（太阳在狮子）  亥时生（21-23）                                           午时生（11-13） </vt:lpstr>
      <vt:lpstr>卯时定命，太阳天蝎（同一天） 5-7点 卯时</vt:lpstr>
      <vt:lpstr>卯时定命，太阳天蝎（同一天） 7-9点 辰时   </vt:lpstr>
      <vt:lpstr>卯时定命，太阳天蝎（同一天）  9-11点 巳时                                    11-13点 午时  </vt:lpstr>
      <vt:lpstr>卯时定命，太阳天蝎（同一天）  13-15点 未时                                    15-17点 申时 </vt:lpstr>
      <vt:lpstr>卯时定命 同一天不同时辰出生 命宫不同</vt:lpstr>
      <vt:lpstr>卯时定命、寅时定命、辰时定命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案例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96</cp:revision>
  <dcterms:created xsi:type="dcterms:W3CDTF">2015-09-30T09:37:17Z</dcterms:created>
  <dcterms:modified xsi:type="dcterms:W3CDTF">2016-07-05T07:23:50Z</dcterms:modified>
</cp:coreProperties>
</file>